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9.tif" ContentType="image/tiff"/>
  <Override PartName="/ppt/media/image6.tif" ContentType="image/tiff"/>
  <Override PartName="/ppt/media/image2.jpeg" ContentType="image/jpeg"/>
  <Override PartName="/ppt/media/image3.jpeg" ContentType="image/jpeg"/>
  <Override PartName="/ppt/media/image8.jpeg" ContentType="image/jpeg"/>
  <Override PartName="/ppt/media/image4.tif" ContentType="image/tiff"/>
  <Override PartName="/ppt/media/image5.tif" ContentType="image/tiff"/>
  <Override PartName="/ppt/media/image7.tif" ContentType="image/tiff"/>
  <Override PartName="/ppt/media/image10.tif" ContentType="image/tiff"/>
  <Override PartName="/ppt/media/image11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Arial"/>
              </a:rPr>
              <a:t>Mastertitelformat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8b8b8b"/>
                </a:solidFill>
                <a:latin typeface="Arial"/>
              </a:rPr>
              <a:t>schreibzentrum-philfak@uni-koeln.de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8b8b8b"/>
                </a:solidFill>
                <a:latin typeface="Arial"/>
              </a:rPr>
              <a:t>Kompetenzzentrum Schreiben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F79424D-7744-4768-B115-6103D5BD6117}" type="slidenum">
              <a:rPr b="0" lang="de-DE" sz="1200" spc="-1" strike="noStrike">
                <a:solidFill>
                  <a:srgbClr val="8b8b8b"/>
                </a:solidFill>
                <a:latin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40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Arial"/>
              </a:rPr>
              <a:t>Mastertitelformat bearbeiten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Mastertextformat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Dritte 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8b8b8b"/>
                </a:solidFill>
                <a:latin typeface="Arial"/>
              </a:rPr>
              <a:t>schreibzentrum-philfak@uni-koeln.de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8b8b8b"/>
                </a:solidFill>
                <a:latin typeface="Arial"/>
              </a:rPr>
              <a:t>Kompetenzzentrum Schreiben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BAE19BA-687B-44C5-8048-E02EEC9D09FD}" type="slidenum">
              <a:rPr b="0" lang="de-DE" sz="1200" spc="-1" strike="noStrike">
                <a:solidFill>
                  <a:srgbClr val="8b8b8b"/>
                </a:solidFill>
                <a:latin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hyperlink" Target="mailto:schreibzentrum-philfak@uni-koeln.de" TargetMode="External"/><Relationship Id="rId3" Type="http://schemas.openxmlformats.org/officeDocument/2006/relationships/image" Target="../media/image4.tif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t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schreibzentrum-philfak@uni-koeln.de" TargetMode="External"/><Relationship Id="rId2" Type="http://schemas.openxmlformats.org/officeDocument/2006/relationships/image" Target="../media/image6.tif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hyperlink" Target="http://schreibzentrum.phil-fak.uni-koeln.de/" TargetMode="External"/><Relationship Id="rId3" Type="http://schemas.openxmlformats.org/officeDocument/2006/relationships/hyperlink" Target="https://www.ub.uni-koeln.de/index.html" TargetMode="External"/><Relationship Id="rId4" Type="http://schemas.openxmlformats.org/officeDocument/2006/relationships/image" Target="../media/image9.tif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tif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85000"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0" y="0"/>
            <a:ext cx="12191760" cy="1842480"/>
          </a:xfrm>
          <a:prstGeom prst="rect">
            <a:avLst/>
          </a:prstGeom>
          <a:solidFill>
            <a:srgbClr val="7030a0">
              <a:alpha val="55000"/>
            </a:srgbClr>
          </a:solidFill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de-DE" sz="60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1" lang="de-DE" sz="6000" spc="-1" strike="noStrike">
                <a:solidFill>
                  <a:srgbClr val="000000"/>
                </a:solidFill>
                <a:latin typeface="Arial Narrow"/>
              </a:rPr>
              <a:t>Angebote des</a:t>
            </a:r>
            <a:br/>
            <a:r>
              <a:rPr b="1" lang="de-DE" sz="6000" spc="-1" strike="noStrike">
                <a:solidFill>
                  <a:srgbClr val="000000"/>
                </a:solidFill>
                <a:latin typeface="Arial Narrow"/>
              </a:rPr>
              <a:t>	</a:t>
            </a:r>
            <a:r>
              <a:rPr b="1" lang="de-DE" sz="6000" spc="-1" strike="noStrike">
                <a:solidFill>
                  <a:srgbClr val="000000"/>
                </a:solidFill>
                <a:latin typeface="Arial Narrow"/>
              </a:rPr>
              <a:t>Kompetenzzentrums Schreiben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0" y="6231960"/>
            <a:ext cx="12191760" cy="619200"/>
          </a:xfrm>
          <a:prstGeom prst="rect">
            <a:avLst/>
          </a:prstGeom>
          <a:solidFill>
            <a:srgbClr val="f2f2f2">
              <a:alpha val="51000"/>
            </a:srgbClr>
          </a:solidFill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de-DE" sz="1800" spc="-1" strike="noStrike" u="sng">
                <a:solidFill>
                  <a:srgbClr val="0563c1"/>
                </a:solidFill>
                <a:uFillTx/>
                <a:latin typeface="Arial"/>
                <a:hlinkClick r:id="rId2"/>
              </a:rPr>
              <a:t>schreibzentrum-philfak@uni-koeln.de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 Montag bis Freitag, 9:30–16:30 http://schreibzentrum.phil-fak.uni-koeln.de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84" name="Grafik 6" descr=""/>
          <p:cNvPicPr/>
          <p:nvPr/>
        </p:nvPicPr>
        <p:blipFill>
          <a:blip r:embed="rId3"/>
          <a:stretch/>
        </p:blipFill>
        <p:spPr>
          <a:xfrm rot="1478400">
            <a:off x="10252440" y="-583920"/>
            <a:ext cx="2586600" cy="258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0" y="365040"/>
            <a:ext cx="12191760" cy="132516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de-DE" sz="4400" spc="-1" strike="noStrike">
                <a:solidFill>
                  <a:srgbClr val="000000"/>
                </a:solidFill>
                <a:latin typeface="Arial Narrow"/>
              </a:rPr>
              <a:t>Beratungsangebot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309600" y="1941480"/>
            <a:ext cx="10494000" cy="4235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Das Kompetenzzentrum Schreiben bietet Einzelberatungen und Gruppenberatungen bei </a:t>
            </a: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Fragen und Problemen rund um das akademische Arbeiten 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und den </a:t>
            </a: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wissenschaftlichen Schreibprozess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Diese Beratungen können in Form eines Coachings stattfinden (= den gesamten Schreib- oder Lernprozess begleitend) oder auch „nur“ einmalige Besuche bei konkreten Unsicherheiten darstellen.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Die Unterstützung ist fächerübergreifend und kann u.a. folgende Punkte umfassen: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Themenfindung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Strukturierung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Wissenschaftlicher Stil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Zitieren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Arial"/>
              </a:rPr>
              <a:t>Lerntechniken</a:t>
            </a: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schreibzentrum-philfak@uni-koeln.de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88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Kompetenzzentrum Schreiben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89" name="TextShape 5"/>
          <p:cNvSpPr txBox="1"/>
          <p:nvPr/>
        </p:nvSpPr>
        <p:spPr>
          <a:xfrm>
            <a:off x="8271720" y="6356520"/>
            <a:ext cx="30819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http://schreibzentrum.phil-fak.uni-koeln.de</a:t>
            </a:r>
            <a:endParaRPr b="0" lang="de-DE" sz="1200" spc="-1" strike="noStrike">
              <a:latin typeface="Times New Roman"/>
            </a:endParaRPr>
          </a:p>
        </p:txBody>
      </p:sp>
      <p:pic>
        <p:nvPicPr>
          <p:cNvPr id="90" name="Grafik 6" descr=""/>
          <p:cNvPicPr/>
          <p:nvPr/>
        </p:nvPicPr>
        <p:blipFill>
          <a:blip r:embed="rId1"/>
          <a:stretch/>
        </p:blipFill>
        <p:spPr>
          <a:xfrm>
            <a:off x="9757800" y="-701640"/>
            <a:ext cx="3191400" cy="319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0" y="365040"/>
            <a:ext cx="12191760" cy="132516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de-DE" sz="4400" spc="-1" strike="noStrike">
                <a:solidFill>
                  <a:srgbClr val="000000"/>
                </a:solidFill>
                <a:latin typeface="Arial Narrow"/>
              </a:rPr>
              <a:t>Kompetenzzentrum Schreiben</a:t>
            </a:r>
            <a:r>
              <a:rPr b="1" lang="de-DE" sz="4400" spc="-1" strike="noStrike">
                <a:solidFill>
                  <a:srgbClr val="000000"/>
                </a:solidFill>
                <a:latin typeface="Arial Narrow"/>
              </a:rPr>
              <a:t>	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64400" y="1825560"/>
            <a:ext cx="10889280" cy="453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Das Kompetenzzentrum Schreiben arbeitet nach der </a:t>
            </a: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Peer-Beratungsmethode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. Das bedeutet: Studierende beraten Studierende.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Die Beratungen finden auf Deutsch oder Englisch statt; einige Berater*innen können auch in weiteren Sprachen beraten.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Wir haben</a:t>
            </a:r>
            <a:r>
              <a:rPr b="0" lang="de-DE" sz="28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sowohl in der Vorlesungs- als auch in der vorlesungsfreien Zeit </a:t>
            </a: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montags bis freitags zwischen 9:30 und 16:30 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geöffnet. Derzeit finden die Beratungen über Zoom statt. 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Die Terminvereinbarung funktioniert am einfachsten über E-Mail: </a:t>
            </a:r>
            <a:r>
              <a:rPr b="0" lang="de-DE" sz="2800" spc="-1" strike="noStrike" u="sng">
                <a:solidFill>
                  <a:srgbClr val="0563c1"/>
                </a:solidFill>
                <a:uFillTx/>
                <a:latin typeface="Arial"/>
                <a:hlinkClick r:id="rId1"/>
              </a:rPr>
              <a:t>schreibzentrum-philfak@uni-koeln.de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schreibzentrum-philfak@uni-koeln.de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94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Kompetenzzentrum Schreiben</a:t>
            </a:r>
            <a:endParaRPr b="0" lang="de-DE" sz="1200" spc="-1" strike="noStrike">
              <a:latin typeface="Times New Roman"/>
            </a:endParaRPr>
          </a:p>
        </p:txBody>
      </p:sp>
      <p:pic>
        <p:nvPicPr>
          <p:cNvPr id="95" name="Grafik 6" descr=""/>
          <p:cNvPicPr/>
          <p:nvPr/>
        </p:nvPicPr>
        <p:blipFill>
          <a:blip r:embed="rId2"/>
          <a:stretch/>
        </p:blipFill>
        <p:spPr>
          <a:xfrm>
            <a:off x="9735840" y="-631440"/>
            <a:ext cx="3005640" cy="3005640"/>
          </a:xfrm>
          <a:prstGeom prst="rect">
            <a:avLst/>
          </a:prstGeom>
          <a:ln>
            <a:noFill/>
          </a:ln>
        </p:spPr>
      </p:pic>
      <p:sp>
        <p:nvSpPr>
          <p:cNvPr id="96" name="TextShape 5"/>
          <p:cNvSpPr txBox="1"/>
          <p:nvPr/>
        </p:nvSpPr>
        <p:spPr>
          <a:xfrm>
            <a:off x="8313840" y="6356520"/>
            <a:ext cx="3039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http://schreibzentrum.phil-fak.uni-koeln.de</a:t>
            </a:r>
            <a:endParaRPr b="0" lang="de-DE" sz="1200" spc="-1" strike="noStrike">
              <a:latin typeface="Times New Roman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0" y="365040"/>
            <a:ext cx="12191760" cy="132516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de-DE" sz="4400" spc="-1" strike="noStrike">
                <a:solidFill>
                  <a:srgbClr val="000000"/>
                </a:solidFill>
                <a:latin typeface="Arial Narrow"/>
              </a:rPr>
              <a:t>Weitere Angebote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07880" y="1825560"/>
            <a:ext cx="10114920" cy="4530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Mittwochs berät Sie eine englische Muttersprach-</a:t>
            </a:r>
            <a:br/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lerin bei Fragen zum </a:t>
            </a:r>
            <a:r>
              <a:rPr b="1" lang="de-DE" sz="3200" spc="-1" strike="noStrike">
                <a:solidFill>
                  <a:srgbClr val="000000"/>
                </a:solidFill>
                <a:latin typeface="Arial"/>
              </a:rPr>
              <a:t>Wissenschaftsenglisch</a:t>
            </a: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In den Semesterferien bieten wir </a:t>
            </a:r>
            <a:r>
              <a:rPr b="1" lang="de-DE" sz="3200" spc="-1" strike="noStrike">
                <a:solidFill>
                  <a:srgbClr val="000000"/>
                </a:solidFill>
                <a:latin typeface="Arial"/>
              </a:rPr>
              <a:t>Kompaktseminare</a:t>
            </a: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 zu verschiedenen Themen im akademischen Arbeiten an. Die Teilnahme ist kostenlos.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Wenn Sie Fragen haben, können Sie auch unser </a:t>
            </a:r>
            <a:r>
              <a:rPr b="1" lang="de-DE" sz="3200" spc="-1" strike="noStrike">
                <a:solidFill>
                  <a:srgbClr val="000000"/>
                </a:solidFill>
                <a:latin typeface="Arial"/>
              </a:rPr>
              <a:t>Schreibforum</a:t>
            </a: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 nutzen und sich hier gegenseitig unterstützen.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In der vorlesungsfreien Zeit gibt es die </a:t>
            </a:r>
            <a:r>
              <a:rPr b="1" lang="de-DE" sz="3200" spc="-1" strike="noStrike">
                <a:solidFill>
                  <a:srgbClr val="000000"/>
                </a:solidFill>
                <a:latin typeface="Arial"/>
              </a:rPr>
              <a:t>Woche des Schreibens</a:t>
            </a: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 oder die </a:t>
            </a:r>
            <a:r>
              <a:rPr b="1" lang="de-DE" sz="3200" spc="-1" strike="noStrike">
                <a:solidFill>
                  <a:srgbClr val="000000"/>
                </a:solidFill>
                <a:latin typeface="Arial"/>
              </a:rPr>
              <a:t>Lange Nacht des Schreibens</a:t>
            </a: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Wir bilden Schreibberater*innen aus.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schreibzentrum-philfak@uni-koeln.de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100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Kompetenzzentrum Schreiben</a:t>
            </a:r>
            <a:endParaRPr b="0" lang="de-DE" sz="1200" spc="-1" strike="noStrike">
              <a:latin typeface="Times New Roman"/>
            </a:endParaRPr>
          </a:p>
        </p:txBody>
      </p:sp>
      <p:pic>
        <p:nvPicPr>
          <p:cNvPr id="101" name="Grafik 6" descr=""/>
          <p:cNvPicPr/>
          <p:nvPr/>
        </p:nvPicPr>
        <p:blipFill>
          <a:blip r:embed="rId1"/>
          <a:stretch/>
        </p:blipFill>
        <p:spPr>
          <a:xfrm>
            <a:off x="9188640" y="-631440"/>
            <a:ext cx="3650040" cy="3650040"/>
          </a:xfrm>
          <a:prstGeom prst="rect">
            <a:avLst/>
          </a:prstGeom>
          <a:ln>
            <a:noFill/>
          </a:ln>
        </p:spPr>
      </p:pic>
      <p:sp>
        <p:nvSpPr>
          <p:cNvPr id="102" name="TextShape 5"/>
          <p:cNvSpPr txBox="1"/>
          <p:nvPr/>
        </p:nvSpPr>
        <p:spPr>
          <a:xfrm>
            <a:off x="8153280" y="6356520"/>
            <a:ext cx="3200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http://schreibzentrum.phil-fak.uni-koeln.de</a:t>
            </a:r>
            <a:endParaRPr b="0" lang="de-DE" sz="1200" spc="-1" strike="noStrike">
              <a:latin typeface="Times New Roman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rafik 8" descr=""/>
          <p:cNvPicPr/>
          <p:nvPr/>
        </p:nvPicPr>
        <p:blipFill>
          <a:blip r:embed="rId1"/>
          <a:stretch/>
        </p:blipFill>
        <p:spPr>
          <a:xfrm>
            <a:off x="8982720" y="3129120"/>
            <a:ext cx="2030760" cy="2867760"/>
          </a:xfrm>
          <a:prstGeom prst="rect">
            <a:avLst/>
          </a:prstGeom>
          <a:ln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0" y="365040"/>
            <a:ext cx="12191760" cy="132516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de-DE" sz="4400" spc="-1" strike="noStrike">
                <a:solidFill>
                  <a:srgbClr val="000000"/>
                </a:solidFill>
                <a:latin typeface="Arial Narrow"/>
              </a:rPr>
              <a:t>Mehr Informationen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203040" y="1789560"/>
            <a:ext cx="877932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Das komplette Angebot des Kompetenzzentrums Schreiben finden Sie auf </a:t>
            </a:r>
            <a:r>
              <a:rPr b="0" lang="de-DE" sz="2800" spc="-1" strike="noStrike" u="sng">
                <a:solidFill>
                  <a:srgbClr val="0563c1"/>
                </a:solidFill>
                <a:uFillTx/>
                <a:latin typeface="Arial"/>
                <a:hlinkClick r:id="rId2"/>
              </a:rPr>
              <a:t>http://schreibzentrum.phil-fak.uni-koeln.de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Hier gibt es auch Hilfestellungen, die Sie selbstständig ausprobieren können (unter: </a:t>
            </a:r>
            <a:r>
              <a:rPr b="0" i="1" lang="de-DE" sz="2800" spc="-1" strike="noStrike">
                <a:solidFill>
                  <a:srgbClr val="000000"/>
                </a:solidFill>
                <a:latin typeface="Arial"/>
              </a:rPr>
              <a:t>Schreibberatung &gt; Tipps und Empfehlungen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).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Sie können auch in unserem Buch nachlesen, das Sie in der </a:t>
            </a:r>
            <a:r>
              <a:rPr b="0" lang="de-DE" sz="2800" spc="-1" strike="noStrike" u="sng">
                <a:solidFill>
                  <a:srgbClr val="0563c1"/>
                </a:solidFill>
                <a:uFillTx/>
                <a:latin typeface="Arial"/>
                <a:hlinkClick r:id="rId3"/>
              </a:rPr>
              <a:t>UTB</a:t>
            </a: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 kostenlos downloaden können.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schreibzentrum-philfak@uni-koeln.de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107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Kompetenzzentrum Schreiben</a:t>
            </a:r>
            <a:endParaRPr b="0" lang="de-DE" sz="1200" spc="-1" strike="noStrike">
              <a:latin typeface="Times New Roman"/>
            </a:endParaRPr>
          </a:p>
        </p:txBody>
      </p:sp>
      <p:pic>
        <p:nvPicPr>
          <p:cNvPr id="108" name="Grafik 6" descr=""/>
          <p:cNvPicPr/>
          <p:nvPr/>
        </p:nvPicPr>
        <p:blipFill>
          <a:blip r:embed="rId4"/>
          <a:stretch/>
        </p:blipFill>
        <p:spPr>
          <a:xfrm>
            <a:off x="9188640" y="-631440"/>
            <a:ext cx="3650040" cy="3650040"/>
          </a:xfrm>
          <a:prstGeom prst="rect">
            <a:avLst/>
          </a:prstGeom>
          <a:ln>
            <a:noFill/>
          </a:ln>
        </p:spPr>
      </p:pic>
      <p:sp>
        <p:nvSpPr>
          <p:cNvPr id="109" name="TextShape 5"/>
          <p:cNvSpPr txBox="1"/>
          <p:nvPr/>
        </p:nvSpPr>
        <p:spPr>
          <a:xfrm>
            <a:off x="8153280" y="6356520"/>
            <a:ext cx="3200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http://schreibzentrum.phil-fak.uni-koeln.de</a:t>
            </a:r>
            <a:endParaRPr b="0" lang="de-DE" sz="1200" spc="-1" strike="noStrike">
              <a:latin typeface="Times New Roman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0" y="365040"/>
            <a:ext cx="12191760" cy="132516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txBody>
          <a:bodyPr anchor="ctr"/>
          <a:p>
            <a:pPr algn="ctr">
              <a:lnSpc>
                <a:spcPct val="90000"/>
              </a:lnSpc>
            </a:pPr>
            <a:r>
              <a:rPr b="1" lang="de-DE" sz="4400" spc="-1" strike="noStrike">
                <a:solidFill>
                  <a:srgbClr val="000000"/>
                </a:solidFill>
                <a:latin typeface="Arial Narrow"/>
              </a:rPr>
              <a:t>Kompetenzzentrum Schreiben</a:t>
            </a:r>
            <a:endParaRPr b="0" lang="de-D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583200" y="1789560"/>
            <a:ext cx="11065320" cy="45662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Wir freuen uns auf Ihren (virtuellen) Besuch!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schreibzentrum-philfak@uni-koeln.de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113" name="TextShape 4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Kompetenzzentrum Schreiben</a:t>
            </a:r>
            <a:endParaRPr b="0" lang="de-DE" sz="1200" spc="-1" strike="noStrike">
              <a:latin typeface="Times New Roman"/>
            </a:endParaRPr>
          </a:p>
        </p:txBody>
      </p:sp>
      <p:pic>
        <p:nvPicPr>
          <p:cNvPr id="114" name="Grafik 6" descr=""/>
          <p:cNvPicPr/>
          <p:nvPr/>
        </p:nvPicPr>
        <p:blipFill>
          <a:blip r:embed="rId1"/>
          <a:stretch/>
        </p:blipFill>
        <p:spPr>
          <a:xfrm>
            <a:off x="9650160" y="-631440"/>
            <a:ext cx="3188880" cy="3188880"/>
          </a:xfrm>
          <a:prstGeom prst="rect">
            <a:avLst/>
          </a:prstGeom>
          <a:ln>
            <a:noFill/>
          </a:ln>
        </p:spPr>
      </p:pic>
      <p:pic>
        <p:nvPicPr>
          <p:cNvPr id="115" name="Grafik 9" descr=""/>
          <p:cNvPicPr/>
          <p:nvPr/>
        </p:nvPicPr>
        <p:blipFill>
          <a:blip r:embed="rId2"/>
          <a:stretch/>
        </p:blipFill>
        <p:spPr>
          <a:xfrm>
            <a:off x="3324960" y="1886760"/>
            <a:ext cx="5541840" cy="3696120"/>
          </a:xfrm>
          <a:prstGeom prst="rect">
            <a:avLst/>
          </a:prstGeom>
          <a:ln>
            <a:noFill/>
          </a:ln>
        </p:spPr>
      </p:pic>
      <p:sp>
        <p:nvSpPr>
          <p:cNvPr id="116" name="TextShape 5"/>
          <p:cNvSpPr txBox="1"/>
          <p:nvPr/>
        </p:nvSpPr>
        <p:spPr>
          <a:xfrm>
            <a:off x="8164800" y="6356520"/>
            <a:ext cx="31888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http://schreibzentrum.phil-fak.uni-koeln.de</a:t>
            </a:r>
            <a:endParaRPr b="0" lang="de-DE" sz="1200" spc="-1" strike="noStrike">
              <a:latin typeface="Times New Roman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LibreOffice/6.0.2.1$Windows_X86_64 LibreOffice_project/f7f06a8f319e4b62f9bc5095aa112a65d2f3ac89</Application>
  <Words>402</Words>
  <Paragraphs>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2020-04-14T10:47:23Z</dcterms:created>
  <dc:creator>Microsoft Office User</dc:creator>
  <dc:description/>
  <dc:language>de-DE</dc:language>
  <cp:lastModifiedBy>Microsoft Office User</cp:lastModifiedBy>
  <dcterms:modified xsi:type="dcterms:W3CDTF">2020-05-04T08:49:27Z</dcterms:modified>
  <cp:revision>28</cp:revision>
  <dc:subject/>
  <dc:title>Angebote des Kompetenzzentrums Schreiben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Breitbild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